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2" r:id="rId3"/>
    <p:sldId id="260" r:id="rId4"/>
    <p:sldId id="258" r:id="rId5"/>
    <p:sldId id="257" r:id="rId6"/>
    <p:sldId id="259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763" autoAdjust="0"/>
  </p:normalViewPr>
  <p:slideViewPr>
    <p:cSldViewPr snapToGrid="0" snapToObjects="1">
      <p:cViewPr varScale="1">
        <p:scale>
          <a:sx n="107" d="100"/>
          <a:sy n="107" d="100"/>
        </p:scale>
        <p:origin x="-18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005976-8C31-AA43-B03A-FBBF24C55911}" type="datetimeFigureOut">
              <a:rPr lang="en-US" smtClean="0"/>
              <a:t>08/04/15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3832D-82FC-9A49-A0E0-1860C8BC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03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 </a:t>
            </a:r>
            <a:r>
              <a:rPr lang="en-US" b="1" dirty="0" err="1" smtClean="0"/>
              <a:t>Telomeric</a:t>
            </a:r>
            <a:r>
              <a:rPr lang="en-US" b="1" dirty="0" smtClean="0"/>
              <a:t> DNA in </a:t>
            </a:r>
            <a:r>
              <a:rPr lang="en-US" b="1" dirty="0" err="1" smtClean="0"/>
              <a:t>ChIP</a:t>
            </a:r>
            <a:r>
              <a:rPr lang="en-US" b="1" dirty="0" smtClean="0"/>
              <a:t> experiments</a:t>
            </a:r>
          </a:p>
          <a:p>
            <a:r>
              <a:rPr lang="en-US" dirty="0" smtClean="0"/>
              <a:t>-	The amount od DNA in after the isolation from 10% In c=17ng/µL (approximately)</a:t>
            </a:r>
          </a:p>
          <a:p>
            <a:r>
              <a:rPr lang="en-US" dirty="0" smtClean="0"/>
              <a:t>-	If I load 50µL of the IP, </a:t>
            </a:r>
            <a:r>
              <a:rPr lang="en-US" dirty="0" err="1" smtClean="0"/>
              <a:t>usualy</a:t>
            </a:r>
            <a:r>
              <a:rPr lang="en-US" dirty="0" smtClean="0"/>
              <a:t> the input is linear from 3% → 50µL/(10/30)= 15µL </a:t>
            </a:r>
          </a:p>
          <a:p>
            <a:r>
              <a:rPr lang="en-US" dirty="0" smtClean="0"/>
              <a:t>-	15µL*17ng/µL= 255ng of DNA that I load for </a:t>
            </a:r>
            <a:r>
              <a:rPr lang="en-US" dirty="0" err="1" smtClean="0"/>
              <a:t>quatification</a:t>
            </a:r>
            <a:r>
              <a:rPr lang="en-US" dirty="0" smtClean="0"/>
              <a:t>, Sophie loads 20µL of the IP which is 2.5 less than me which is 102ng</a:t>
            </a:r>
          </a:p>
          <a:p>
            <a:r>
              <a:rPr lang="en-US" dirty="0" smtClean="0"/>
              <a:t>-	when I count the chromosomes in my metaphase spreads usually in a full </a:t>
            </a:r>
            <a:r>
              <a:rPr lang="en-US" dirty="0" err="1" smtClean="0"/>
              <a:t>spred</a:t>
            </a:r>
            <a:r>
              <a:rPr lang="en-US" dirty="0" smtClean="0"/>
              <a:t> I see 256 </a:t>
            </a:r>
            <a:r>
              <a:rPr lang="en-US" dirty="0" err="1" smtClean="0"/>
              <a:t>telomers</a:t>
            </a:r>
            <a:r>
              <a:rPr lang="en-US" dirty="0" smtClean="0"/>
              <a:t> which is 256/4=64chromosomes (if the average telomere </a:t>
            </a:r>
            <a:r>
              <a:rPr lang="en-US" dirty="0" err="1" smtClean="0"/>
              <a:t>lenght</a:t>
            </a:r>
            <a:r>
              <a:rPr lang="en-US" dirty="0" smtClean="0"/>
              <a:t> is 10kb then the total </a:t>
            </a:r>
            <a:r>
              <a:rPr lang="en-US" dirty="0" err="1" smtClean="0"/>
              <a:t>telomeric</a:t>
            </a:r>
            <a:r>
              <a:rPr lang="en-US" dirty="0" smtClean="0"/>
              <a:t> </a:t>
            </a:r>
            <a:r>
              <a:rPr lang="en-US" dirty="0" err="1" smtClean="0"/>
              <a:t>lenght</a:t>
            </a:r>
            <a:r>
              <a:rPr lang="en-US" dirty="0" smtClean="0"/>
              <a:t> is 2560kb)</a:t>
            </a:r>
          </a:p>
          <a:p>
            <a:r>
              <a:rPr lang="en-US" dirty="0" smtClean="0"/>
              <a:t>-	that means that telomeres are 0.064% of the whole genome of </a:t>
            </a:r>
            <a:r>
              <a:rPr lang="en-US" dirty="0" err="1" smtClean="0"/>
              <a:t>HeLa</a:t>
            </a:r>
            <a:r>
              <a:rPr lang="en-US" dirty="0" smtClean="0"/>
              <a:t> cells</a:t>
            </a:r>
          </a:p>
          <a:p>
            <a:r>
              <a:rPr lang="en-US" dirty="0" smtClean="0"/>
              <a:t>(calculation assumptions : </a:t>
            </a:r>
            <a:r>
              <a:rPr lang="en-US" dirty="0" err="1" smtClean="0"/>
              <a:t>HeLa</a:t>
            </a:r>
            <a:r>
              <a:rPr lang="en-US" dirty="0" smtClean="0"/>
              <a:t> genome is 64chr/48chr=1.3x bigger than the genome of a normal cell which has 3x109 </a:t>
            </a:r>
            <a:r>
              <a:rPr lang="en-US" dirty="0" err="1" smtClean="0"/>
              <a:t>bp</a:t>
            </a:r>
            <a:r>
              <a:rPr lang="en-US" dirty="0" smtClean="0"/>
              <a:t>, that means that the </a:t>
            </a:r>
            <a:r>
              <a:rPr lang="en-US" dirty="0" err="1" smtClean="0"/>
              <a:t>HeLa</a:t>
            </a:r>
            <a:r>
              <a:rPr lang="en-US" dirty="0" smtClean="0"/>
              <a:t> genome has 4 x109 </a:t>
            </a:r>
            <a:r>
              <a:rPr lang="en-US" dirty="0" err="1" smtClean="0"/>
              <a:t>bp</a:t>
            </a:r>
            <a:r>
              <a:rPr lang="en-US" dirty="0" smtClean="0"/>
              <a:t>)</a:t>
            </a:r>
          </a:p>
          <a:p>
            <a:r>
              <a:rPr lang="en-US" dirty="0" smtClean="0"/>
              <a:t> 4 x109 </a:t>
            </a:r>
            <a:r>
              <a:rPr lang="en-US" dirty="0" err="1" smtClean="0"/>
              <a:t>bp</a:t>
            </a:r>
            <a:r>
              <a:rPr lang="en-US" dirty="0" smtClean="0"/>
              <a:t>       is 100%</a:t>
            </a:r>
          </a:p>
          <a:p>
            <a:r>
              <a:rPr lang="en-US" dirty="0" smtClean="0"/>
              <a:t>0.00256 x109  is   x    →   x=0.064%</a:t>
            </a:r>
          </a:p>
          <a:p>
            <a:r>
              <a:rPr lang="en-US" dirty="0" smtClean="0"/>
              <a:t>-	that means that out of 255ng telomeres are 0.163ng for me or 0.065ng for Sophie</a:t>
            </a:r>
          </a:p>
          <a:p>
            <a:r>
              <a:rPr lang="en-US" b="1" dirty="0" smtClean="0"/>
              <a:t>Plasmid DNA</a:t>
            </a:r>
          </a:p>
          <a:p>
            <a:r>
              <a:rPr lang="en-US" dirty="0" smtClean="0"/>
              <a:t>-	The </a:t>
            </a:r>
            <a:r>
              <a:rPr lang="en-US" dirty="0" err="1" smtClean="0"/>
              <a:t>lenght</a:t>
            </a:r>
            <a:r>
              <a:rPr lang="en-US" dirty="0" smtClean="0"/>
              <a:t> of </a:t>
            </a:r>
            <a:r>
              <a:rPr lang="en-US" dirty="0" err="1" smtClean="0"/>
              <a:t>Alix’s</a:t>
            </a:r>
            <a:r>
              <a:rPr lang="en-US" dirty="0" smtClean="0"/>
              <a:t> plasmid is 5706 base pairs </a:t>
            </a:r>
          </a:p>
          <a:p>
            <a:r>
              <a:rPr lang="en-US" dirty="0" smtClean="0"/>
              <a:t>-	If there are 55xTTAGG that is 55*6=330bp</a:t>
            </a:r>
          </a:p>
          <a:p>
            <a:r>
              <a:rPr lang="en-US" dirty="0" smtClean="0"/>
              <a:t>5706 </a:t>
            </a:r>
            <a:r>
              <a:rPr lang="en-US" dirty="0" err="1" smtClean="0"/>
              <a:t>bp</a:t>
            </a:r>
            <a:r>
              <a:rPr lang="en-US" dirty="0" smtClean="0"/>
              <a:t> is 100%</a:t>
            </a:r>
          </a:p>
          <a:p>
            <a:r>
              <a:rPr lang="en-US" dirty="0" smtClean="0"/>
              <a:t>330bp    is    x    → x=5.78%</a:t>
            </a:r>
          </a:p>
          <a:p>
            <a:r>
              <a:rPr lang="en-US" dirty="0" smtClean="0"/>
              <a:t>-	To load 0.163ng of </a:t>
            </a:r>
            <a:r>
              <a:rPr lang="en-US" dirty="0" err="1" smtClean="0"/>
              <a:t>telomeric</a:t>
            </a:r>
            <a:r>
              <a:rPr lang="en-US" dirty="0" smtClean="0"/>
              <a:t> DNA from these plasmids I need to load 2.82ng of plasmid DNA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3832D-82FC-9A49-A0E0-1860C8BC5D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5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The </a:t>
            </a:r>
            <a:r>
              <a:rPr lang="en-US" dirty="0" err="1" smtClean="0"/>
              <a:t>Telo</a:t>
            </a:r>
            <a:r>
              <a:rPr lang="en-US" dirty="0" smtClean="0"/>
              <a:t>/</a:t>
            </a:r>
            <a:r>
              <a:rPr lang="en-US" dirty="0" err="1" smtClean="0"/>
              <a:t>Alu</a:t>
            </a:r>
            <a:r>
              <a:rPr lang="en-US" dirty="0" smtClean="0"/>
              <a:t> ration should be 1 if the loading is perfect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3832D-82FC-9A49-A0E0-1860C8BC5D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70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According to the Southern</a:t>
            </a:r>
            <a:r>
              <a:rPr lang="en-US" baseline="0" dirty="0" smtClean="0"/>
              <a:t> blot analysis the difference between </a:t>
            </a:r>
            <a:r>
              <a:rPr lang="en-US" baseline="0" dirty="0" err="1" smtClean="0"/>
              <a:t>HeLa</a:t>
            </a:r>
            <a:r>
              <a:rPr lang="en-US" baseline="0" dirty="0" smtClean="0"/>
              <a:t> S and </a:t>
            </a:r>
            <a:r>
              <a:rPr lang="en-US" baseline="0" dirty="0" err="1" smtClean="0"/>
              <a:t>HeLa</a:t>
            </a:r>
            <a:r>
              <a:rPr lang="en-US" baseline="0" dirty="0" smtClean="0"/>
              <a:t> L is 2.5x that means that the abundance of the non </a:t>
            </a:r>
            <a:r>
              <a:rPr lang="en-US" baseline="0" dirty="0" err="1" smtClean="0"/>
              <a:t>telomeric</a:t>
            </a:r>
            <a:r>
              <a:rPr lang="en-US" baseline="0" dirty="0" smtClean="0"/>
              <a:t> DNA on the Dot Blot is 2.5x higher in </a:t>
            </a:r>
            <a:r>
              <a:rPr lang="en-US" baseline="0" dirty="0" err="1" smtClean="0"/>
              <a:t>HeLa</a:t>
            </a:r>
            <a:r>
              <a:rPr lang="en-US" baseline="0" dirty="0" smtClean="0"/>
              <a:t> S. Since we have observed that by adding extensive amount of </a:t>
            </a:r>
            <a:r>
              <a:rPr lang="en-US" baseline="0" dirty="0" err="1" smtClean="0"/>
              <a:t>yDNA</a:t>
            </a:r>
            <a:r>
              <a:rPr lang="en-US" baseline="0" dirty="0" smtClean="0"/>
              <a:t> the signal intensity is reduced (due to membrane saturation or competition/crowding during hybridization) we wanted to check if we can dilute the </a:t>
            </a:r>
            <a:r>
              <a:rPr lang="en-US" baseline="0" dirty="0" err="1" smtClean="0"/>
              <a:t>HeLa</a:t>
            </a:r>
            <a:r>
              <a:rPr lang="en-US" baseline="0" dirty="0" smtClean="0"/>
              <a:t> L and add </a:t>
            </a:r>
            <a:r>
              <a:rPr lang="en-US" baseline="0" dirty="0" err="1" smtClean="0"/>
              <a:t>yDNA</a:t>
            </a:r>
            <a:r>
              <a:rPr lang="en-US" baseline="0" dirty="0" smtClean="0"/>
              <a:t> to mimic the </a:t>
            </a:r>
            <a:r>
              <a:rPr lang="en-US" baseline="0" dirty="0" err="1" smtClean="0"/>
              <a:t>gDNA</a:t>
            </a:r>
            <a:r>
              <a:rPr lang="en-US" baseline="0" dirty="0" smtClean="0"/>
              <a:t> content of </a:t>
            </a:r>
            <a:r>
              <a:rPr lang="en-US" baseline="0" dirty="0" err="1" smtClean="0"/>
              <a:t>HeLa</a:t>
            </a:r>
            <a:r>
              <a:rPr lang="en-US" baseline="0" dirty="0" smtClean="0"/>
              <a:t> S to the extent that the signal intensities of </a:t>
            </a:r>
            <a:r>
              <a:rPr lang="en-US" baseline="0" dirty="0" err="1" smtClean="0"/>
              <a:t>HeLa</a:t>
            </a:r>
            <a:r>
              <a:rPr lang="en-US" baseline="0" dirty="0" smtClean="0"/>
              <a:t> S and </a:t>
            </a:r>
            <a:r>
              <a:rPr lang="en-US" baseline="0" dirty="0" err="1" smtClean="0"/>
              <a:t>HeLa</a:t>
            </a:r>
            <a:r>
              <a:rPr lang="en-US" baseline="0" dirty="0" smtClean="0"/>
              <a:t> L would be the same. I have loaded different ratios of </a:t>
            </a:r>
            <a:r>
              <a:rPr lang="en-US" baseline="0" dirty="0" err="1" smtClean="0"/>
              <a:t>HeLa</a:t>
            </a:r>
            <a:r>
              <a:rPr lang="en-US" baseline="0" dirty="0" smtClean="0"/>
              <a:t> L (2.5x, 3x, 4x, 5x, 7.5x, 10x less) and checked if the ratio between </a:t>
            </a:r>
            <a:r>
              <a:rPr lang="en-US" baseline="0" dirty="0" err="1" smtClean="0"/>
              <a:t>HeLa</a:t>
            </a:r>
            <a:r>
              <a:rPr lang="en-US" baseline="0" dirty="0" smtClean="0"/>
              <a:t> S and diluted </a:t>
            </a:r>
            <a:r>
              <a:rPr lang="en-US" baseline="0" dirty="0" err="1" smtClean="0"/>
              <a:t>HeLa</a:t>
            </a:r>
            <a:r>
              <a:rPr lang="en-US" baseline="0" dirty="0" smtClean="0"/>
              <a:t> L would be 1 or close to 1 in some of the cases.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3832D-82FC-9A49-A0E0-1860C8BC5D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59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H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90CF-2B2F-FE4F-82C4-A966E845D6D8}" type="datetimeFigureOut">
              <a:rPr lang="en-US" smtClean="0"/>
              <a:t>07/04/15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E486C-E0D2-A240-B29A-8E4CA58DF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28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90CF-2B2F-FE4F-82C4-A966E845D6D8}" type="datetimeFigureOut">
              <a:rPr lang="en-US" smtClean="0"/>
              <a:t>07/04/15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E486C-E0D2-A240-B29A-8E4CA58DF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07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90CF-2B2F-FE4F-82C4-A966E845D6D8}" type="datetimeFigureOut">
              <a:rPr lang="en-US" smtClean="0"/>
              <a:t>07/04/15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E486C-E0D2-A240-B29A-8E4CA58DF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4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90CF-2B2F-FE4F-82C4-A966E845D6D8}" type="datetimeFigureOut">
              <a:rPr lang="en-US" smtClean="0"/>
              <a:t>07/04/15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E486C-E0D2-A240-B29A-8E4CA58DF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5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90CF-2B2F-FE4F-82C4-A966E845D6D8}" type="datetimeFigureOut">
              <a:rPr lang="en-US" smtClean="0"/>
              <a:t>07/04/15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E486C-E0D2-A240-B29A-8E4CA58DF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53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90CF-2B2F-FE4F-82C4-A966E845D6D8}" type="datetimeFigureOut">
              <a:rPr lang="en-US" smtClean="0"/>
              <a:t>07/04/15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E486C-E0D2-A240-B29A-8E4CA58DF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7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90CF-2B2F-FE4F-82C4-A966E845D6D8}" type="datetimeFigureOut">
              <a:rPr lang="en-US" smtClean="0"/>
              <a:t>07/04/15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E486C-E0D2-A240-B29A-8E4CA58DF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637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90CF-2B2F-FE4F-82C4-A966E845D6D8}" type="datetimeFigureOut">
              <a:rPr lang="en-US" smtClean="0"/>
              <a:t>07/04/15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E486C-E0D2-A240-B29A-8E4CA58DF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89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90CF-2B2F-FE4F-82C4-A966E845D6D8}" type="datetimeFigureOut">
              <a:rPr lang="en-US" smtClean="0"/>
              <a:t>07/04/15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E486C-E0D2-A240-B29A-8E4CA58DF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1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90CF-2B2F-FE4F-82C4-A966E845D6D8}" type="datetimeFigureOut">
              <a:rPr lang="en-US" smtClean="0"/>
              <a:t>07/04/15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E486C-E0D2-A240-B29A-8E4CA58DF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89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90CF-2B2F-FE4F-82C4-A966E845D6D8}" type="datetimeFigureOut">
              <a:rPr lang="en-US" smtClean="0"/>
              <a:t>07/04/15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E486C-E0D2-A240-B29A-8E4CA58DF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78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390CF-2B2F-FE4F-82C4-A966E845D6D8}" type="datetimeFigureOut">
              <a:rPr lang="en-US" smtClean="0"/>
              <a:t>07/04/15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E486C-E0D2-A240-B29A-8E4CA58DF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9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4163" y="89984"/>
            <a:ext cx="679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Quantification of </a:t>
            </a:r>
            <a:r>
              <a:rPr lang="en-US" dirty="0" err="1" smtClean="0">
                <a:latin typeface="Helvetica"/>
                <a:cs typeface="Helvetica"/>
              </a:rPr>
              <a:t>telomeric</a:t>
            </a:r>
            <a:r>
              <a:rPr lang="en-US" dirty="0" smtClean="0">
                <a:latin typeface="Helvetica"/>
                <a:cs typeface="Helvetica"/>
              </a:rPr>
              <a:t> DNA content by Dot Blot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2125" y="-1730891"/>
            <a:ext cx="679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Workflow: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375" y="1564759"/>
            <a:ext cx="679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Crosslink </a:t>
            </a:r>
            <a:r>
              <a:rPr lang="en-US" dirty="0" err="1" smtClean="0">
                <a:latin typeface="Helvetica"/>
                <a:cs typeface="Helvetica"/>
              </a:rPr>
              <a:t>HeLa</a:t>
            </a:r>
            <a:r>
              <a:rPr lang="en-US" dirty="0" smtClean="0">
                <a:latin typeface="Helvetica"/>
                <a:cs typeface="Helvetica"/>
              </a:rPr>
              <a:t> S and </a:t>
            </a:r>
            <a:r>
              <a:rPr lang="en-US" dirty="0" err="1" smtClean="0">
                <a:latin typeface="Helvetica"/>
                <a:cs typeface="Helvetica"/>
              </a:rPr>
              <a:t>HeLa</a:t>
            </a:r>
            <a:r>
              <a:rPr lang="en-US" dirty="0" smtClean="0">
                <a:latin typeface="Helvetica"/>
                <a:cs typeface="Helvetica"/>
              </a:rPr>
              <a:t> L cells with formaldehyde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6375" y="2089150"/>
            <a:ext cx="679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Lyse the cells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32" name="Picture 31" descr="_crop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66" y="3711564"/>
            <a:ext cx="1249871" cy="172413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56585" y="4573630"/>
            <a:ext cx="441422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1200" dirty="0" smtClean="0">
                <a:latin typeface="Helvetica"/>
                <a:cs typeface="Helvetica"/>
              </a:rPr>
              <a:t>500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0196" y="4763524"/>
            <a:ext cx="441422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1200" dirty="0" smtClean="0">
                <a:latin typeface="Helvetica"/>
                <a:cs typeface="Helvetica"/>
              </a:rPr>
              <a:t>300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3085" y="4891167"/>
            <a:ext cx="441422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1200" dirty="0" smtClean="0">
                <a:latin typeface="Helvetica"/>
                <a:cs typeface="Helvetica"/>
              </a:rPr>
              <a:t>200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2230" y="5051379"/>
            <a:ext cx="441422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1200" dirty="0" smtClean="0">
                <a:latin typeface="Helvetica"/>
                <a:cs typeface="Helvetica"/>
              </a:rPr>
              <a:t>100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75" y="2610882"/>
            <a:ext cx="679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 smtClean="0">
                <a:latin typeface="Helvetica"/>
                <a:cs typeface="Helvetica"/>
              </a:rPr>
              <a:t>Sonicate</a:t>
            </a:r>
            <a:r>
              <a:rPr lang="en-US" dirty="0" smtClean="0">
                <a:latin typeface="Helvetica"/>
                <a:cs typeface="Helvetica"/>
              </a:rPr>
              <a:t> the lysate (shearing DNA and proteins)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3085" y="4348282"/>
            <a:ext cx="364202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1200" dirty="0" err="1" smtClean="0">
                <a:latin typeface="Helvetica"/>
                <a:cs typeface="Helvetica"/>
              </a:rPr>
              <a:t>bp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39" name="TextBox 38"/>
          <p:cNvSpPr txBox="1"/>
          <p:nvPr/>
        </p:nvSpPr>
        <p:spPr>
          <a:xfrm rot="16200000">
            <a:off x="1125167" y="3240025"/>
            <a:ext cx="697952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1200" dirty="0" err="1" smtClean="0">
                <a:latin typeface="Helvetica"/>
                <a:cs typeface="Helvetica"/>
              </a:rPr>
              <a:t>HeLa</a:t>
            </a:r>
            <a:r>
              <a:rPr lang="en-US" sz="1200" dirty="0" smtClean="0">
                <a:latin typeface="Helvetica"/>
                <a:cs typeface="Helvetica"/>
              </a:rPr>
              <a:t> S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40" name="TextBox 39"/>
          <p:cNvSpPr txBox="1"/>
          <p:nvPr/>
        </p:nvSpPr>
        <p:spPr>
          <a:xfrm rot="16200000">
            <a:off x="1468614" y="3224088"/>
            <a:ext cx="697952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1200" dirty="0" err="1" smtClean="0">
                <a:latin typeface="Helvetica"/>
                <a:cs typeface="Helvetica"/>
              </a:rPr>
              <a:t>HeLa</a:t>
            </a:r>
            <a:r>
              <a:rPr lang="en-US" sz="1200" dirty="0" smtClean="0">
                <a:latin typeface="Helvetica"/>
                <a:cs typeface="Helvetica"/>
              </a:rPr>
              <a:t> L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24285" y="5435695"/>
            <a:ext cx="106576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1200" dirty="0" err="1" smtClean="0">
                <a:latin typeface="Helvetica"/>
                <a:cs typeface="Helvetica"/>
              </a:rPr>
              <a:t>Agarose</a:t>
            </a:r>
            <a:r>
              <a:rPr lang="en-US" sz="1200" dirty="0" smtClean="0">
                <a:latin typeface="Helvetica"/>
                <a:cs typeface="Helvetica"/>
              </a:rPr>
              <a:t> </a:t>
            </a:r>
            <a:r>
              <a:rPr lang="en-US" sz="1200" dirty="0" smtClean="0">
                <a:latin typeface="Helvetica"/>
                <a:cs typeface="Helvetica"/>
              </a:rPr>
              <a:t> 1%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190882" y="5158696"/>
            <a:ext cx="166389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 smtClean="0">
                <a:latin typeface="Helvetica"/>
                <a:cs typeface="Helvetica"/>
              </a:rPr>
              <a:t>Sonication pattern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9290" y="5824730"/>
            <a:ext cx="679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Reverse crosslink and isolate DNA 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19290" y="6194062"/>
            <a:ext cx="679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Denature DNA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58775" y="936885"/>
            <a:ext cx="679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Workflow: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0" y="483738"/>
            <a:ext cx="9144000" cy="0"/>
          </a:xfrm>
          <a:prstGeom prst="line">
            <a:avLst/>
          </a:prstGeom>
          <a:ln>
            <a:gradFill flip="none" rotWithShape="1">
              <a:gsLst>
                <a:gs pos="100000">
                  <a:schemeClr val="bg1"/>
                </a:gs>
                <a:gs pos="8000">
                  <a:srgbClr val="000000"/>
                </a:gs>
              </a:gsLst>
              <a:lin ang="0" scaled="1"/>
              <a:tileRect/>
            </a:gra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1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96792" y="1630323"/>
            <a:ext cx="2337534" cy="3765476"/>
            <a:chOff x="4570250" y="352387"/>
            <a:chExt cx="3079904" cy="4712723"/>
          </a:xfrm>
        </p:grpSpPr>
        <p:sp>
          <p:nvSpPr>
            <p:cNvPr id="19" name="TextBox 18"/>
            <p:cNvSpPr txBox="1"/>
            <p:nvPr/>
          </p:nvSpPr>
          <p:spPr>
            <a:xfrm>
              <a:off x="4570250" y="2403733"/>
              <a:ext cx="748923" cy="276999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1000 </a:t>
              </a:r>
              <a:r>
                <a:rPr lang="en-US" sz="1200" dirty="0" err="1" smtClean="0">
                  <a:latin typeface="Helvetica"/>
                  <a:cs typeface="Helvetica"/>
                </a:rPr>
                <a:t>bp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766743" y="352387"/>
              <a:ext cx="2883411" cy="4712723"/>
              <a:chOff x="4766743" y="352387"/>
              <a:chExt cx="2883411" cy="4712723"/>
            </a:xfrm>
          </p:grpSpPr>
          <p:pic>
            <p:nvPicPr>
              <p:cNvPr id="21" name="Picture 20" descr="Telo Probe tests 140814.jp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1463"/>
              <a:stretch/>
            </p:blipFill>
            <p:spPr>
              <a:xfrm>
                <a:off x="5472279" y="1371434"/>
                <a:ext cx="1986186" cy="3434840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5599279" y="352387"/>
                <a:ext cx="553998" cy="1032945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r>
                  <a:rPr lang="en-US" sz="1200" dirty="0" err="1" smtClean="0">
                    <a:latin typeface="Helvetica"/>
                    <a:cs typeface="Helvetica"/>
                  </a:rPr>
                  <a:t>MassRuler</a:t>
                </a:r>
                <a:endParaRPr lang="en-US" sz="1200" dirty="0" smtClean="0">
                  <a:latin typeface="Helvetica"/>
                  <a:cs typeface="Helvetica"/>
                </a:endParaRPr>
              </a:p>
              <a:p>
                <a:r>
                  <a:rPr lang="en-US" sz="1200" dirty="0" smtClean="0">
                    <a:latin typeface="Helvetica"/>
                    <a:cs typeface="Helvetica"/>
                  </a:rPr>
                  <a:t>Express </a:t>
                </a:r>
                <a:r>
                  <a:rPr lang="en-US" sz="1200" dirty="0" err="1" smtClean="0">
                    <a:latin typeface="Helvetica"/>
                    <a:cs typeface="Helvetica"/>
                  </a:rPr>
                  <a:t>Fwrd</a:t>
                </a:r>
                <a:endParaRPr lang="en-US" sz="1200" dirty="0">
                  <a:latin typeface="Helvetica"/>
                  <a:cs typeface="Helvetica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331534" y="1095633"/>
                <a:ext cx="262662" cy="276999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r>
                  <a:rPr lang="en-US" sz="1200" dirty="0" smtClean="0"/>
                  <a:t>1</a:t>
                </a:r>
                <a:endParaRPr lang="en-US" sz="12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6988968" y="1095633"/>
                <a:ext cx="262662" cy="276999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r>
                  <a:rPr lang="en-US" sz="1200" dirty="0"/>
                  <a:t>2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844739" y="3026033"/>
                <a:ext cx="441422" cy="276999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r>
                  <a:rPr lang="en-US" sz="1200" dirty="0" smtClean="0">
                    <a:latin typeface="Helvetica"/>
                    <a:cs typeface="Helvetica"/>
                  </a:rPr>
                  <a:t>500</a:t>
                </a:r>
                <a:endParaRPr lang="en-US" sz="1200" dirty="0">
                  <a:latin typeface="Helvetica"/>
                  <a:cs typeface="Helvetica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844739" y="2736334"/>
                <a:ext cx="441422" cy="276999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r>
                  <a:rPr lang="en-US" sz="1200" dirty="0" smtClean="0">
                    <a:latin typeface="Helvetica"/>
                    <a:cs typeface="Helvetica"/>
                  </a:rPr>
                  <a:t>700</a:t>
                </a:r>
                <a:endParaRPr lang="en-US" sz="1200" dirty="0">
                  <a:latin typeface="Helvetica"/>
                  <a:cs typeface="Helvetica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766743" y="2126734"/>
                <a:ext cx="527007" cy="276999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r>
                  <a:rPr lang="en-US" sz="1200" dirty="0" smtClean="0">
                    <a:latin typeface="Helvetica"/>
                    <a:cs typeface="Helvetica"/>
                  </a:rPr>
                  <a:t>1500</a:t>
                </a:r>
                <a:endParaRPr lang="en-US" sz="1200" dirty="0">
                  <a:latin typeface="Helvetica"/>
                  <a:cs typeface="Helvetica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844739" y="3456464"/>
                <a:ext cx="441422" cy="276999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r>
                  <a:rPr lang="en-US" sz="1200" dirty="0" smtClean="0">
                    <a:latin typeface="Helvetica"/>
                    <a:cs typeface="Helvetica"/>
                  </a:rPr>
                  <a:t>300</a:t>
                </a:r>
                <a:endParaRPr lang="en-US" sz="1200" dirty="0">
                  <a:latin typeface="Helvetica"/>
                  <a:cs typeface="Helvetica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844739" y="3771239"/>
                <a:ext cx="441422" cy="276999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r>
                  <a:rPr lang="en-US" sz="1200" dirty="0" smtClean="0">
                    <a:latin typeface="Helvetica"/>
                    <a:cs typeface="Helvetica"/>
                  </a:rPr>
                  <a:t>200</a:t>
                </a:r>
                <a:endParaRPr lang="en-US" sz="1200" dirty="0">
                  <a:latin typeface="Helvetica"/>
                  <a:cs typeface="Helvetica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844739" y="4200638"/>
                <a:ext cx="441422" cy="276999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r>
                  <a:rPr lang="en-US" sz="1200" dirty="0" smtClean="0">
                    <a:latin typeface="Helvetica"/>
                    <a:cs typeface="Helvetica"/>
                  </a:rPr>
                  <a:t>100</a:t>
                </a:r>
                <a:endParaRPr lang="en-US" sz="1200" dirty="0">
                  <a:latin typeface="Helvetica"/>
                  <a:cs typeface="Helvetica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456046" y="4788111"/>
                <a:ext cx="1194108" cy="276999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r>
                  <a:rPr lang="en-US" sz="1200" dirty="0" err="1" smtClean="0">
                    <a:latin typeface="Helvetica"/>
                    <a:cs typeface="Helvetica"/>
                  </a:rPr>
                  <a:t>Agarose</a:t>
                </a:r>
                <a:r>
                  <a:rPr lang="en-US" sz="1200" dirty="0" smtClean="0">
                    <a:latin typeface="Helvetica"/>
                    <a:cs typeface="Helvetica"/>
                  </a:rPr>
                  <a:t> 1.5 %</a:t>
                </a:r>
                <a:endParaRPr lang="en-US" sz="1200" dirty="0">
                  <a:latin typeface="Helvetica"/>
                  <a:cs typeface="Helvetica"/>
                </a:endParaRPr>
              </a:p>
            </p:txBody>
          </p:sp>
        </p:grpSp>
      </p:grpSp>
      <p:sp>
        <p:nvSpPr>
          <p:cNvPr id="32" name="TextBox 31"/>
          <p:cNvSpPr txBox="1"/>
          <p:nvPr/>
        </p:nvSpPr>
        <p:spPr>
          <a:xfrm>
            <a:off x="179694" y="759128"/>
            <a:ext cx="679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Load DNA on a membrane in a focused dot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0829" y="1338091"/>
            <a:ext cx="743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Hybridize with radiolabeled P</a:t>
            </a:r>
            <a:r>
              <a:rPr lang="en-US" baseline="30000" dirty="0" smtClean="0">
                <a:latin typeface="Helvetica"/>
                <a:cs typeface="Helvetica"/>
              </a:rPr>
              <a:t>32</a:t>
            </a:r>
            <a:r>
              <a:rPr lang="en-US" dirty="0" smtClean="0">
                <a:latin typeface="Helvetica"/>
                <a:cs typeface="Helvetica"/>
              </a:rPr>
              <a:t>-TTAGGG probe (telomere specific)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1289" y="5808461"/>
            <a:ext cx="679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Remove the </a:t>
            </a:r>
            <a:r>
              <a:rPr lang="en-US" dirty="0" err="1" smtClean="0">
                <a:latin typeface="Helvetica"/>
                <a:cs typeface="Helvetica"/>
              </a:rPr>
              <a:t>teloprobe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1289" y="6237143"/>
            <a:ext cx="7150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 smtClean="0">
                <a:latin typeface="Helvetica"/>
                <a:cs typeface="Helvetica"/>
              </a:rPr>
              <a:t>Hybridyze</a:t>
            </a:r>
            <a:r>
              <a:rPr lang="en-US" dirty="0" smtClean="0">
                <a:latin typeface="Helvetica"/>
                <a:cs typeface="Helvetica"/>
              </a:rPr>
              <a:t> with </a:t>
            </a:r>
            <a:r>
              <a:rPr lang="en-US" dirty="0" err="1" smtClean="0">
                <a:latin typeface="Helvetica"/>
                <a:cs typeface="Helvetica"/>
              </a:rPr>
              <a:t>Alu</a:t>
            </a:r>
            <a:r>
              <a:rPr lang="en-US" dirty="0" smtClean="0">
                <a:latin typeface="Helvetica"/>
                <a:cs typeface="Helvetica"/>
              </a:rPr>
              <a:t> probe (non </a:t>
            </a:r>
            <a:r>
              <a:rPr lang="en-US" dirty="0" err="1" smtClean="0">
                <a:latin typeface="Helvetica"/>
                <a:cs typeface="Helvetica"/>
              </a:rPr>
              <a:t>sprecific</a:t>
            </a:r>
            <a:r>
              <a:rPr lang="en-US" dirty="0" smtClean="0">
                <a:latin typeface="Helvetica"/>
                <a:cs typeface="Helvetica"/>
              </a:rPr>
              <a:t>, serves as a loading control)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6254" y="1997871"/>
            <a:ext cx="5541516" cy="3416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"/>
                <a:cs typeface="Helvetica"/>
              </a:rPr>
              <a:t>10 </a:t>
            </a:r>
            <a:r>
              <a:rPr lang="en-US" sz="1200" dirty="0" err="1">
                <a:latin typeface="Helvetica"/>
                <a:cs typeface="Helvetica"/>
              </a:rPr>
              <a:t>μL</a:t>
            </a:r>
            <a:r>
              <a:rPr lang="en-US" sz="1200" dirty="0" smtClean="0">
                <a:latin typeface="Helvetica"/>
                <a:cs typeface="Helvetica"/>
              </a:rPr>
              <a:t> </a:t>
            </a:r>
            <a:r>
              <a:rPr lang="en-US" sz="1200" dirty="0">
                <a:latin typeface="Helvetica"/>
                <a:cs typeface="Helvetica"/>
              </a:rPr>
              <a:t>5x GC </a:t>
            </a:r>
            <a:r>
              <a:rPr lang="en-US" sz="1200" dirty="0" err="1">
                <a:latin typeface="Helvetica"/>
                <a:cs typeface="Helvetica"/>
              </a:rPr>
              <a:t>Phusion</a:t>
            </a:r>
            <a:r>
              <a:rPr lang="en-US" sz="1200" dirty="0">
                <a:latin typeface="Helvetica"/>
                <a:cs typeface="Helvetica"/>
              </a:rPr>
              <a:t> Buffer</a:t>
            </a:r>
          </a:p>
          <a:p>
            <a:r>
              <a:rPr lang="en-US" sz="1200" dirty="0">
                <a:latin typeface="Helvetica"/>
                <a:cs typeface="Helvetica"/>
              </a:rPr>
              <a:t>0.4 </a:t>
            </a:r>
            <a:r>
              <a:rPr lang="en-US" sz="1200" dirty="0" err="1" smtClean="0">
                <a:latin typeface="Helvetica"/>
                <a:cs typeface="Helvetica"/>
              </a:rPr>
              <a:t>μL</a:t>
            </a:r>
            <a:r>
              <a:rPr lang="en-US" sz="1200" dirty="0" smtClean="0">
                <a:latin typeface="Helvetica"/>
                <a:cs typeface="Helvetica"/>
              </a:rPr>
              <a:t> 25 </a:t>
            </a:r>
            <a:r>
              <a:rPr lang="en-US" sz="1200" dirty="0" err="1">
                <a:latin typeface="Helvetica"/>
                <a:cs typeface="Helvetica"/>
              </a:rPr>
              <a:t>mM</a:t>
            </a:r>
            <a:r>
              <a:rPr lang="en-US" sz="1200" dirty="0">
                <a:latin typeface="Helvetica"/>
                <a:cs typeface="Helvetica"/>
              </a:rPr>
              <a:t> </a:t>
            </a:r>
            <a:r>
              <a:rPr lang="en-US" sz="1200" dirty="0" err="1">
                <a:latin typeface="Helvetica"/>
                <a:cs typeface="Helvetica"/>
              </a:rPr>
              <a:t>dNTP</a:t>
            </a:r>
            <a:endParaRPr lang="en-US" sz="1200" dirty="0">
              <a:latin typeface="Helvetica"/>
              <a:cs typeface="Helvetica"/>
            </a:endParaRPr>
          </a:p>
          <a:p>
            <a:r>
              <a:rPr lang="en-US" sz="1200" dirty="0">
                <a:latin typeface="Helvetica"/>
                <a:cs typeface="Helvetica"/>
              </a:rPr>
              <a:t>0.5 </a:t>
            </a:r>
            <a:r>
              <a:rPr lang="en-US" sz="1200" dirty="0" err="1">
                <a:latin typeface="Helvetica"/>
                <a:cs typeface="Helvetica"/>
              </a:rPr>
              <a:t>μL</a:t>
            </a:r>
            <a:r>
              <a:rPr lang="en-US" sz="1200" dirty="0" smtClean="0">
                <a:latin typeface="Helvetica"/>
                <a:cs typeface="Helvetica"/>
              </a:rPr>
              <a:t> </a:t>
            </a:r>
            <a:r>
              <a:rPr lang="en-US" sz="1200" dirty="0">
                <a:latin typeface="Helvetica"/>
                <a:cs typeface="Helvetica"/>
              </a:rPr>
              <a:t>100 </a:t>
            </a:r>
            <a:r>
              <a:rPr lang="en-US" sz="1200" dirty="0" err="1">
                <a:latin typeface="Helvetica"/>
                <a:cs typeface="Helvetica"/>
              </a:rPr>
              <a:t>μM</a:t>
            </a:r>
            <a:r>
              <a:rPr lang="en-US" sz="1200" dirty="0" smtClean="0">
                <a:latin typeface="Helvetica"/>
                <a:cs typeface="Helvetica"/>
              </a:rPr>
              <a:t> </a:t>
            </a:r>
            <a:r>
              <a:rPr lang="en-US" sz="1200" dirty="0">
                <a:latin typeface="Helvetica"/>
                <a:cs typeface="Helvetica"/>
              </a:rPr>
              <a:t>(TTAGGG)</a:t>
            </a:r>
            <a:r>
              <a:rPr lang="en-US" sz="1200" baseline="-25000" dirty="0">
                <a:latin typeface="Helvetica"/>
                <a:cs typeface="Helvetica"/>
              </a:rPr>
              <a:t>5     </a:t>
            </a:r>
            <a:endParaRPr lang="en-US" sz="1200" dirty="0">
              <a:latin typeface="Helvetica"/>
              <a:cs typeface="Helvetica"/>
            </a:endParaRPr>
          </a:p>
          <a:p>
            <a:r>
              <a:rPr lang="en-US" sz="1200" dirty="0">
                <a:latin typeface="Helvetica"/>
                <a:cs typeface="Helvetica"/>
              </a:rPr>
              <a:t>0.5 </a:t>
            </a:r>
            <a:r>
              <a:rPr lang="en-US" sz="1200" dirty="0" err="1">
                <a:latin typeface="Helvetica"/>
                <a:cs typeface="Helvetica"/>
              </a:rPr>
              <a:t>μL</a:t>
            </a:r>
            <a:r>
              <a:rPr lang="en-US" sz="1200" dirty="0" smtClean="0">
                <a:latin typeface="Helvetica"/>
                <a:cs typeface="Helvetica"/>
              </a:rPr>
              <a:t> </a:t>
            </a:r>
            <a:r>
              <a:rPr lang="en-US" sz="1200" dirty="0">
                <a:latin typeface="Helvetica"/>
                <a:cs typeface="Helvetica"/>
              </a:rPr>
              <a:t>100 </a:t>
            </a:r>
            <a:r>
              <a:rPr lang="en-US" sz="1200" dirty="0" err="1">
                <a:latin typeface="Helvetica"/>
                <a:cs typeface="Helvetica"/>
              </a:rPr>
              <a:t>μM</a:t>
            </a:r>
            <a:r>
              <a:rPr lang="en-US" sz="1200" dirty="0" smtClean="0">
                <a:latin typeface="Helvetica"/>
                <a:cs typeface="Helvetica"/>
              </a:rPr>
              <a:t> </a:t>
            </a:r>
            <a:r>
              <a:rPr lang="en-US" sz="1200" dirty="0">
                <a:latin typeface="Helvetica"/>
                <a:cs typeface="Helvetica"/>
              </a:rPr>
              <a:t>(CCCTAA)</a:t>
            </a:r>
            <a:r>
              <a:rPr lang="en-US" sz="1200" baseline="-25000" dirty="0">
                <a:latin typeface="Helvetica"/>
                <a:cs typeface="Helvetica"/>
              </a:rPr>
              <a:t>5</a:t>
            </a:r>
            <a:endParaRPr lang="en-US" sz="1200" dirty="0">
              <a:latin typeface="Helvetica"/>
              <a:cs typeface="Helvetica"/>
            </a:endParaRPr>
          </a:p>
          <a:p>
            <a:r>
              <a:rPr lang="en-US" sz="1200" dirty="0">
                <a:latin typeface="Helvetica"/>
                <a:cs typeface="Helvetica"/>
              </a:rPr>
              <a:t>0.5 </a:t>
            </a:r>
            <a:r>
              <a:rPr lang="en-US" sz="1200" dirty="0" err="1">
                <a:latin typeface="Helvetica"/>
                <a:cs typeface="Helvetica"/>
              </a:rPr>
              <a:t>μL</a:t>
            </a:r>
            <a:r>
              <a:rPr lang="en-US" sz="1200" dirty="0" smtClean="0">
                <a:latin typeface="Helvetica"/>
                <a:cs typeface="Helvetica"/>
              </a:rPr>
              <a:t> </a:t>
            </a:r>
            <a:r>
              <a:rPr lang="en-US" sz="1200" dirty="0" err="1">
                <a:latin typeface="Helvetica"/>
                <a:cs typeface="Helvetica"/>
              </a:rPr>
              <a:t>Phusion</a:t>
            </a:r>
            <a:r>
              <a:rPr lang="en-US" sz="1200" dirty="0">
                <a:latin typeface="Helvetica"/>
                <a:cs typeface="Helvetica"/>
              </a:rPr>
              <a:t> Hot Start Polymerase (</a:t>
            </a:r>
            <a:r>
              <a:rPr lang="en-US" sz="1200" dirty="0" err="1">
                <a:latin typeface="Helvetica"/>
                <a:cs typeface="Helvetica"/>
              </a:rPr>
              <a:t>Finnzyme</a:t>
            </a:r>
            <a:r>
              <a:rPr lang="en-US" sz="1200" dirty="0">
                <a:latin typeface="Helvetica"/>
                <a:cs typeface="Helvetica"/>
              </a:rPr>
              <a:t>)</a:t>
            </a:r>
          </a:p>
          <a:p>
            <a:r>
              <a:rPr lang="en-US" sz="1200" dirty="0">
                <a:latin typeface="Helvetica"/>
                <a:cs typeface="Helvetica"/>
              </a:rPr>
              <a:t>38.1 </a:t>
            </a:r>
            <a:r>
              <a:rPr lang="en-US" sz="1200" dirty="0" err="1">
                <a:latin typeface="Helvetica"/>
                <a:cs typeface="Helvetica"/>
              </a:rPr>
              <a:t>μL</a:t>
            </a:r>
            <a:r>
              <a:rPr lang="en-US" sz="1200" dirty="0" smtClean="0">
                <a:latin typeface="Helvetica"/>
                <a:cs typeface="Helvetica"/>
              </a:rPr>
              <a:t> </a:t>
            </a:r>
            <a:r>
              <a:rPr lang="en-US" sz="1200" dirty="0">
                <a:latin typeface="Helvetica"/>
                <a:cs typeface="Helvetica"/>
              </a:rPr>
              <a:t>H</a:t>
            </a:r>
            <a:r>
              <a:rPr lang="en-US" sz="1200" baseline="-25000" dirty="0">
                <a:latin typeface="Helvetica"/>
                <a:cs typeface="Helvetica"/>
              </a:rPr>
              <a:t>2</a:t>
            </a:r>
            <a:r>
              <a:rPr lang="en-US" sz="1200" dirty="0">
                <a:latin typeface="Helvetica"/>
                <a:cs typeface="Helvetica"/>
              </a:rPr>
              <a:t>O</a:t>
            </a:r>
          </a:p>
          <a:p>
            <a:r>
              <a:rPr lang="en-US" sz="1200" dirty="0">
                <a:latin typeface="Helvetica"/>
                <a:cs typeface="Helvetica"/>
              </a:rPr>
              <a:t> </a:t>
            </a:r>
            <a:endParaRPr lang="en-US" sz="1200" dirty="0" smtClean="0">
              <a:latin typeface="Helvetica"/>
              <a:cs typeface="Helvetica"/>
            </a:endParaRPr>
          </a:p>
          <a:p>
            <a:r>
              <a:rPr lang="en-US" sz="1200" b="1" dirty="0" smtClean="0">
                <a:latin typeface="Helvetica"/>
                <a:cs typeface="Helvetica"/>
              </a:rPr>
              <a:t>Normal Cycle</a:t>
            </a:r>
            <a:endParaRPr lang="en-US" sz="1200" b="1" dirty="0">
              <a:latin typeface="Helvetica"/>
              <a:cs typeface="Helvetica"/>
            </a:endParaRPr>
          </a:p>
          <a:p>
            <a:r>
              <a:rPr lang="en-US" sz="1200" dirty="0" smtClean="0">
                <a:latin typeface="Helvetica"/>
                <a:cs typeface="Helvetica"/>
              </a:rPr>
              <a:t>98</a:t>
            </a:r>
            <a:r>
              <a:rPr lang="en-US" sz="1200" dirty="0">
                <a:latin typeface="Helvetica"/>
                <a:cs typeface="Helvetica"/>
              </a:rPr>
              <a:t>°C 30”</a:t>
            </a:r>
          </a:p>
          <a:p>
            <a:r>
              <a:rPr lang="en-US" sz="1200" dirty="0" smtClean="0">
                <a:latin typeface="Helvetica"/>
                <a:cs typeface="Helvetica"/>
              </a:rPr>
              <a:t>98</a:t>
            </a:r>
            <a:r>
              <a:rPr lang="en-US" sz="1200" dirty="0">
                <a:latin typeface="Helvetica"/>
                <a:cs typeface="Helvetica"/>
              </a:rPr>
              <a:t>°C 10”</a:t>
            </a:r>
          </a:p>
          <a:p>
            <a:r>
              <a:rPr lang="en-US" sz="1200" dirty="0" smtClean="0">
                <a:latin typeface="Helvetica"/>
                <a:cs typeface="Helvetica"/>
              </a:rPr>
              <a:t>60</a:t>
            </a:r>
            <a:r>
              <a:rPr lang="en-US" sz="1200" dirty="0">
                <a:latin typeface="Helvetica"/>
                <a:cs typeface="Helvetica"/>
              </a:rPr>
              <a:t>°C 20”</a:t>
            </a:r>
          </a:p>
          <a:p>
            <a:r>
              <a:rPr lang="en-US" sz="1200" dirty="0" smtClean="0">
                <a:latin typeface="Helvetica"/>
                <a:cs typeface="Helvetica"/>
              </a:rPr>
              <a:t>72</a:t>
            </a:r>
            <a:r>
              <a:rPr lang="en-US" sz="1200" dirty="0">
                <a:latin typeface="Helvetica"/>
                <a:cs typeface="Helvetica"/>
              </a:rPr>
              <a:t>°C 30”</a:t>
            </a:r>
          </a:p>
          <a:p>
            <a:r>
              <a:rPr lang="en-US" sz="1200" dirty="0" smtClean="0">
                <a:latin typeface="Helvetica"/>
                <a:cs typeface="Helvetica"/>
              </a:rPr>
              <a:t>72</a:t>
            </a:r>
            <a:r>
              <a:rPr lang="en-US" sz="1200" dirty="0">
                <a:latin typeface="Helvetica"/>
                <a:cs typeface="Helvetica"/>
              </a:rPr>
              <a:t>° C 5</a:t>
            </a:r>
            <a:r>
              <a:rPr lang="en-US" sz="1200" dirty="0" smtClean="0">
                <a:latin typeface="Helvetica"/>
                <a:cs typeface="Helvetica"/>
              </a:rPr>
              <a:t>’</a:t>
            </a:r>
          </a:p>
          <a:p>
            <a:endParaRPr lang="en-US" sz="1200" dirty="0">
              <a:latin typeface="Helvetica"/>
              <a:cs typeface="Helvetica"/>
            </a:endParaRPr>
          </a:p>
          <a:p>
            <a:r>
              <a:rPr lang="en-US" sz="1200" dirty="0" smtClean="0">
                <a:latin typeface="Helvetica"/>
                <a:cs typeface="Helvetica"/>
              </a:rPr>
              <a:t>This reaction generates primer/dimer products ranging from 100 </a:t>
            </a:r>
            <a:r>
              <a:rPr lang="en-US" sz="1200" dirty="0" err="1" smtClean="0">
                <a:latin typeface="Helvetica"/>
                <a:cs typeface="Helvetica"/>
              </a:rPr>
              <a:t>bp</a:t>
            </a:r>
            <a:r>
              <a:rPr lang="en-US" sz="1200" dirty="0" smtClean="0">
                <a:latin typeface="Helvetica"/>
                <a:cs typeface="Helvetica"/>
              </a:rPr>
              <a:t> to some </a:t>
            </a:r>
            <a:r>
              <a:rPr lang="en-US" sz="1200" dirty="0" err="1" smtClean="0">
                <a:latin typeface="Helvetica"/>
                <a:cs typeface="Helvetica"/>
              </a:rPr>
              <a:t>kilobases</a:t>
            </a:r>
            <a:r>
              <a:rPr lang="en-US" sz="1200" dirty="0" smtClean="0">
                <a:latin typeface="Helvetica"/>
                <a:cs typeface="Helvetica"/>
              </a:rPr>
              <a:t>  Under the line 2 in the image is the </a:t>
            </a:r>
            <a:r>
              <a:rPr lang="en-US" sz="1200" dirty="0" err="1" smtClean="0">
                <a:latin typeface="Helvetica"/>
                <a:cs typeface="Helvetica"/>
              </a:rPr>
              <a:t>telomeric</a:t>
            </a:r>
            <a:r>
              <a:rPr lang="en-US" sz="1200" dirty="0" smtClean="0">
                <a:latin typeface="Helvetica"/>
                <a:cs typeface="Helvetica"/>
              </a:rPr>
              <a:t> probe we are currently </a:t>
            </a:r>
            <a:r>
              <a:rPr lang="en-US" sz="1200" dirty="0" smtClean="0">
                <a:latin typeface="Helvetica"/>
                <a:cs typeface="Helvetica"/>
              </a:rPr>
              <a:t>using and you can see that it has on average 300bp.</a:t>
            </a:r>
            <a:endParaRPr lang="en-US" sz="1200" dirty="0">
              <a:latin typeface="Helvetica"/>
              <a:cs typeface="Helvetica"/>
            </a:endParaRPr>
          </a:p>
          <a:p>
            <a:r>
              <a:rPr lang="en-US" sz="1200" dirty="0">
                <a:latin typeface="Helvetica"/>
                <a:cs typeface="Helvetica"/>
              </a:rPr>
              <a:t> 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19134" y="1772862"/>
            <a:ext cx="1099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latin typeface="Helvetica"/>
                <a:cs typeface="Helvetica"/>
              </a:rPr>
              <a:t>PCR reaction</a:t>
            </a:r>
            <a:endParaRPr lang="en-US" sz="1200" u="sng" dirty="0">
              <a:latin typeface="Helvetica"/>
              <a:cs typeface="Helvetic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1289" y="5307975"/>
            <a:ext cx="679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Expose and quantify the signal intensity  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0" y="483738"/>
            <a:ext cx="9144000" cy="0"/>
          </a:xfrm>
          <a:prstGeom prst="line">
            <a:avLst/>
          </a:prstGeom>
          <a:ln>
            <a:gradFill flip="none" rotWithShape="1">
              <a:gsLst>
                <a:gs pos="100000">
                  <a:schemeClr val="bg1"/>
                </a:gs>
                <a:gs pos="8000">
                  <a:srgbClr val="000000"/>
                </a:gs>
              </a:gsLst>
              <a:lin ang="0" scaled="1"/>
              <a:tileRect/>
            </a:gra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94163" y="89984"/>
            <a:ext cx="679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Quantification of </a:t>
            </a:r>
            <a:r>
              <a:rPr lang="en-US" dirty="0" err="1" smtClean="0">
                <a:latin typeface="Helvetica"/>
                <a:cs typeface="Helvetica"/>
              </a:rPr>
              <a:t>telomeric</a:t>
            </a:r>
            <a:r>
              <a:rPr lang="en-US" dirty="0" smtClean="0">
                <a:latin typeface="Helvetica"/>
                <a:cs typeface="Helvetica"/>
              </a:rPr>
              <a:t> DNA content by Dot Blot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11158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0302_HeLaS vs. HeLaL_Dot blot I_FINA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77" r="45486"/>
          <a:stretch/>
        </p:blipFill>
        <p:spPr>
          <a:xfrm>
            <a:off x="360586" y="1097153"/>
            <a:ext cx="4721631" cy="25050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0586" y="1144633"/>
            <a:ext cx="8168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6777" y="235199"/>
            <a:ext cx="8940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Aim: To compare the total </a:t>
            </a:r>
            <a:r>
              <a:rPr lang="en-US" dirty="0" err="1" smtClean="0">
                <a:latin typeface="Helvetica"/>
                <a:cs typeface="Helvetica"/>
              </a:rPr>
              <a:t>telomeric</a:t>
            </a:r>
            <a:r>
              <a:rPr lang="en-US" dirty="0" smtClean="0">
                <a:latin typeface="Helvetica"/>
                <a:cs typeface="Helvetica"/>
              </a:rPr>
              <a:t> DNA content by Dot Blot using plasmids which contain defined amount of TTAGGG repeats</a:t>
            </a:r>
          </a:p>
          <a:p>
            <a:r>
              <a:rPr lang="en-US" dirty="0" smtClean="0">
                <a:latin typeface="Helvetica"/>
                <a:cs typeface="Helvetica"/>
              </a:rPr>
              <a:t> 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2652" t="5551" b="4488"/>
          <a:stretch/>
        </p:blipFill>
        <p:spPr>
          <a:xfrm>
            <a:off x="4768662" y="3925132"/>
            <a:ext cx="4431813" cy="24663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l="14254" t="66621" r="22779"/>
          <a:stretch/>
        </p:blipFill>
        <p:spPr>
          <a:xfrm>
            <a:off x="-259082" y="3629697"/>
            <a:ext cx="5137490" cy="276176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059631" y="1102634"/>
            <a:ext cx="40017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the average </a:t>
            </a:r>
            <a:r>
              <a:rPr lang="en-US" sz="1600" dirty="0" err="1" smtClean="0">
                <a:latin typeface="Helvetica"/>
                <a:cs typeface="Helvetica"/>
              </a:rPr>
              <a:t>diference</a:t>
            </a:r>
            <a:r>
              <a:rPr lang="en-US" sz="1600" dirty="0" smtClean="0">
                <a:latin typeface="Helvetica"/>
                <a:cs typeface="Helvetica"/>
              </a:rPr>
              <a:t> in TTAGGG content between 55xTTAGGG/10x is 9.2x</a:t>
            </a:r>
          </a:p>
          <a:p>
            <a:endParaRPr lang="en-US" sz="1600" dirty="0" smtClean="0">
              <a:latin typeface="Helvetica"/>
              <a:cs typeface="Helvetica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the overestimation to the difference in the real TTAGGG amount is 1.7 (9.2x/5.5x)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latin typeface="Helvetica"/>
              <a:cs typeface="Helvetica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addition of </a:t>
            </a:r>
            <a:r>
              <a:rPr lang="en-US" sz="1600" dirty="0" err="1" smtClean="0">
                <a:latin typeface="Helvetica"/>
                <a:cs typeface="Helvetica"/>
              </a:rPr>
              <a:t>yDNA</a:t>
            </a:r>
            <a:r>
              <a:rPr lang="en-US" sz="1600" dirty="0" smtClean="0">
                <a:latin typeface="Helvetica"/>
                <a:cs typeface="Helvetica"/>
              </a:rPr>
              <a:t> in excessive amount is affecting the signal intensity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62711" y="6543410"/>
            <a:ext cx="9263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"/>
                <a:cs typeface="Helvetica"/>
              </a:rPr>
              <a:t>* </a:t>
            </a:r>
            <a:r>
              <a:rPr lang="en-US" sz="1200" dirty="0" err="1" smtClean="0">
                <a:latin typeface="Helvetica"/>
                <a:cs typeface="Helvetica"/>
              </a:rPr>
              <a:t>Caviat</a:t>
            </a:r>
            <a:r>
              <a:rPr lang="en-US" sz="1200" dirty="0" smtClean="0">
                <a:latin typeface="Helvetica"/>
                <a:cs typeface="Helvetica"/>
              </a:rPr>
              <a:t>: The plasmids contain only 330bp of TTAGGG at most and the hybridization efficiency may be different from genomic DNA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3603280"/>
            <a:ext cx="8763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Table 1. </a:t>
            </a:r>
            <a:r>
              <a:rPr lang="en-US" sz="1400" dirty="0" err="1" smtClean="0">
                <a:latin typeface="Helvetica"/>
                <a:cs typeface="Helvetica"/>
              </a:rPr>
              <a:t>Quantificiation</a:t>
            </a:r>
            <a:r>
              <a:rPr lang="en-US" sz="1400" dirty="0" smtClean="0">
                <a:latin typeface="Helvetica"/>
                <a:cs typeface="Helvetica"/>
              </a:rPr>
              <a:t> of the Dot Blot</a:t>
            </a:r>
            <a:endParaRPr lang="en-US" sz="1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70438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0302_HeLaS vs. HeLaL_Dot blot I_FINA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48"/>
          <a:stretch/>
        </p:blipFill>
        <p:spPr>
          <a:xfrm>
            <a:off x="61060" y="4243465"/>
            <a:ext cx="8920593" cy="2664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0049" y="9873"/>
            <a:ext cx="87638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Aims: </a:t>
            </a:r>
          </a:p>
          <a:p>
            <a:endParaRPr lang="en-US" dirty="0">
              <a:latin typeface="Helvetica"/>
              <a:cs typeface="Helvetic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To compare the total </a:t>
            </a:r>
            <a:r>
              <a:rPr lang="en-US" dirty="0" err="1" smtClean="0">
                <a:latin typeface="Helvetica"/>
                <a:cs typeface="Helvetica"/>
              </a:rPr>
              <a:t>telomeric</a:t>
            </a:r>
            <a:r>
              <a:rPr lang="en-US" dirty="0" smtClean="0">
                <a:latin typeface="Helvetica"/>
                <a:cs typeface="Helvetica"/>
              </a:rPr>
              <a:t> DNA content of </a:t>
            </a:r>
            <a:r>
              <a:rPr lang="en-US" dirty="0" err="1" smtClean="0">
                <a:latin typeface="Helvetica"/>
                <a:cs typeface="Helvetica"/>
              </a:rPr>
              <a:t>HeLa</a:t>
            </a:r>
            <a:r>
              <a:rPr lang="en-US" dirty="0" smtClean="0">
                <a:latin typeface="Helvetica"/>
                <a:cs typeface="Helvetica"/>
              </a:rPr>
              <a:t> S and </a:t>
            </a:r>
            <a:r>
              <a:rPr lang="en-US" dirty="0" err="1" smtClean="0">
                <a:latin typeface="Helvetica"/>
                <a:cs typeface="Helvetica"/>
              </a:rPr>
              <a:t>HeLA</a:t>
            </a:r>
            <a:r>
              <a:rPr lang="en-US" dirty="0" smtClean="0">
                <a:latin typeface="Helvetica"/>
                <a:cs typeface="Helvetica"/>
              </a:rPr>
              <a:t> L by Dot Blot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Helvetica"/>
              <a:cs typeface="Helvetic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To check if presence of foreign DNA (in our case yeast DNA) influences the hybridization efficiencies   </a:t>
            </a:r>
          </a:p>
          <a:p>
            <a:r>
              <a:rPr lang="en-US" dirty="0" smtClean="0">
                <a:latin typeface="Helvetica"/>
                <a:cs typeface="Helvetica"/>
              </a:rPr>
              <a:t> 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727" t="2482" r="2471" b="4515"/>
          <a:stretch/>
        </p:blipFill>
        <p:spPr>
          <a:xfrm>
            <a:off x="1511223" y="2072299"/>
            <a:ext cx="3303047" cy="1951368"/>
          </a:xfrm>
          <a:prstGeom prst="rect">
            <a:avLst/>
          </a:prstGeom>
        </p:spPr>
      </p:pic>
      <p:pic>
        <p:nvPicPr>
          <p:cNvPr id="6" name="Picture 5" descr="20150228_HeLaS_HeLaL_digestion_long run_yDNA_crop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33" y="2334667"/>
            <a:ext cx="435061" cy="15367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2726" y="3076830"/>
            <a:ext cx="441422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1200" dirty="0" smtClean="0">
                <a:latin typeface="Helvetica"/>
                <a:cs typeface="Helvetica"/>
              </a:rPr>
              <a:t>500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1441" y="2352935"/>
            <a:ext cx="364202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1200" dirty="0" err="1" smtClean="0">
                <a:latin typeface="Helvetica"/>
                <a:cs typeface="Helvetica"/>
              </a:rPr>
              <a:t>bp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871" y="2811701"/>
            <a:ext cx="5270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1200" dirty="0" smtClean="0">
                <a:latin typeface="Helvetica"/>
                <a:cs typeface="Helvetica"/>
              </a:rPr>
              <a:t>1000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6597" y="2590111"/>
            <a:ext cx="527007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1200" dirty="0" smtClean="0">
                <a:latin typeface="Helvetica"/>
                <a:cs typeface="Helvetica"/>
              </a:rPr>
              <a:t>3000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729079" y="1954021"/>
            <a:ext cx="595035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1200" dirty="0" err="1" smtClean="0">
                <a:latin typeface="Helvetica"/>
                <a:cs typeface="Helvetica"/>
              </a:rPr>
              <a:t>yDNA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49337" y="1953023"/>
            <a:ext cx="40353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>
                <a:latin typeface="Helvetica"/>
                <a:cs typeface="Helvetica"/>
              </a:rPr>
              <a:t> the integrity of the </a:t>
            </a:r>
            <a:r>
              <a:rPr lang="en-US" sz="1400" dirty="0" err="1" smtClean="0">
                <a:latin typeface="Helvetica"/>
                <a:cs typeface="Helvetica"/>
              </a:rPr>
              <a:t>yDNA</a:t>
            </a:r>
            <a:r>
              <a:rPr lang="en-US" sz="1400" dirty="0" smtClean="0">
                <a:latin typeface="Helvetica"/>
                <a:cs typeface="Helvetica"/>
              </a:rPr>
              <a:t> used is preserved (the left figure)</a:t>
            </a:r>
          </a:p>
          <a:p>
            <a:pPr marL="285750" indent="-285750">
              <a:buFont typeface="Arial"/>
              <a:buChar char="•"/>
            </a:pPr>
            <a:endParaRPr lang="en-US" sz="1400" dirty="0">
              <a:latin typeface="Helvetica"/>
              <a:cs typeface="Helvetica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latin typeface="Helvetica"/>
                <a:cs typeface="Helvetica"/>
              </a:rPr>
              <a:t>if we look in the signal of the </a:t>
            </a:r>
            <a:r>
              <a:rPr lang="en-US" sz="1400" dirty="0" err="1" smtClean="0">
                <a:latin typeface="Helvetica"/>
                <a:cs typeface="Helvetica"/>
              </a:rPr>
              <a:t>Alu</a:t>
            </a:r>
            <a:r>
              <a:rPr lang="en-US" sz="1400" dirty="0" smtClean="0">
                <a:latin typeface="Helvetica"/>
                <a:cs typeface="Helvetica"/>
              </a:rPr>
              <a:t> sequence we can see that equal amounts of DNA are loaded for both </a:t>
            </a:r>
            <a:r>
              <a:rPr lang="en-US" sz="1400" dirty="0" err="1" smtClean="0">
                <a:latin typeface="Helvetica"/>
                <a:cs typeface="Helvetica"/>
              </a:rPr>
              <a:t>HeLa</a:t>
            </a:r>
            <a:r>
              <a:rPr lang="en-US" sz="1400" dirty="0" smtClean="0">
                <a:latin typeface="Helvetica"/>
                <a:cs typeface="Helvetica"/>
              </a:rPr>
              <a:t> L and </a:t>
            </a:r>
            <a:r>
              <a:rPr lang="en-US" sz="1400" dirty="0" err="1" smtClean="0">
                <a:latin typeface="Helvetica"/>
                <a:cs typeface="Helvetica"/>
              </a:rPr>
              <a:t>HeLa</a:t>
            </a:r>
            <a:r>
              <a:rPr lang="en-US" sz="1400" dirty="0" smtClean="0">
                <a:latin typeface="Helvetica"/>
                <a:cs typeface="Helvetica"/>
              </a:rPr>
              <a:t> S (with an exception of the value for 75ng)</a:t>
            </a:r>
          </a:p>
          <a:p>
            <a:pPr marL="285750" indent="-285750">
              <a:buFont typeface="Arial"/>
              <a:buChar char="•"/>
            </a:pPr>
            <a:endParaRPr lang="en-US" sz="1400" dirty="0">
              <a:latin typeface="Helvetica"/>
              <a:cs typeface="Helvetica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 err="1" smtClean="0">
                <a:latin typeface="Helvetica"/>
                <a:cs typeface="Helvetica"/>
              </a:rPr>
              <a:t>yDNA</a:t>
            </a:r>
            <a:r>
              <a:rPr lang="en-US" sz="1400" dirty="0" smtClean="0">
                <a:latin typeface="Helvetica"/>
                <a:cs typeface="Helvetica"/>
              </a:rPr>
              <a:t> alone doesn’t give any signal (circles in the dot blot)</a:t>
            </a:r>
            <a:endParaRPr lang="en-US" sz="1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26182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36560"/>
          <a:stretch/>
        </p:blipFill>
        <p:spPr>
          <a:xfrm>
            <a:off x="-163539" y="262929"/>
            <a:ext cx="9443763" cy="324921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429" y="3766052"/>
            <a:ext cx="914400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It seems that the amount of DNA loaded is proportional to the signal intensity only for the first three amounts (10, 15, 25 </a:t>
            </a:r>
            <a:r>
              <a:rPr lang="en-US" dirty="0" err="1" smtClean="0">
                <a:latin typeface="Helvetica"/>
                <a:cs typeface="Helvetica"/>
              </a:rPr>
              <a:t>ng</a:t>
            </a:r>
            <a:r>
              <a:rPr lang="en-US" dirty="0" smtClean="0">
                <a:latin typeface="Helvetica"/>
                <a:cs typeface="Helvetica"/>
              </a:rPr>
              <a:t> of DNA) and the proportionality is not perfect</a:t>
            </a:r>
          </a:p>
          <a:p>
            <a:endParaRPr lang="en-US" dirty="0" smtClean="0">
              <a:latin typeface="Helvetica"/>
              <a:cs typeface="Helvetic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From these measurements the average difference in TTAGGG content between </a:t>
            </a:r>
            <a:r>
              <a:rPr lang="en-US" dirty="0" err="1" smtClean="0">
                <a:latin typeface="Helvetica"/>
                <a:cs typeface="Helvetica"/>
              </a:rPr>
              <a:t>HeLaL</a:t>
            </a:r>
            <a:r>
              <a:rPr lang="en-US" dirty="0" smtClean="0">
                <a:latin typeface="Helvetica"/>
                <a:cs typeface="Helvetica"/>
              </a:rPr>
              <a:t>/</a:t>
            </a:r>
            <a:r>
              <a:rPr lang="en-US" dirty="0" err="1" smtClean="0">
                <a:latin typeface="Helvetica"/>
                <a:cs typeface="Helvetica"/>
              </a:rPr>
              <a:t>HeLa</a:t>
            </a:r>
            <a:r>
              <a:rPr lang="en-US" dirty="0" smtClean="0">
                <a:latin typeface="Helvetica"/>
                <a:cs typeface="Helvetica"/>
              </a:rPr>
              <a:t> S is 5.5x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latin typeface="Helvetica"/>
              <a:cs typeface="Helvetic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The overestimation to the difference observed in the Southern is </a:t>
            </a:r>
            <a:r>
              <a:rPr lang="en-US" b="1" dirty="0" smtClean="0">
                <a:latin typeface="Helvetica"/>
                <a:cs typeface="Helvetica"/>
              </a:rPr>
              <a:t>2.2 fold </a:t>
            </a:r>
            <a:r>
              <a:rPr lang="en-US" dirty="0" smtClean="0">
                <a:latin typeface="Helvetica"/>
                <a:cs typeface="Helvetica"/>
              </a:rPr>
              <a:t>(5.5x/2.5x)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latin typeface="Helvetica"/>
              <a:cs typeface="Helvetic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 smtClean="0">
                <a:latin typeface="Helvetica"/>
                <a:cs typeface="Helvetica"/>
              </a:rPr>
              <a:t>yDNA</a:t>
            </a:r>
            <a:r>
              <a:rPr lang="en-US" dirty="0" smtClean="0">
                <a:latin typeface="Helvetica"/>
                <a:cs typeface="Helvetica"/>
              </a:rPr>
              <a:t> in large quantities (above 800ng) decreased the signal intensity by on average 10 fold, but since the loading was not good this could not be precisely quantified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0049" y="128573"/>
            <a:ext cx="876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Table 2. </a:t>
            </a:r>
            <a:r>
              <a:rPr lang="en-US" dirty="0" err="1" smtClean="0">
                <a:latin typeface="Helvetica"/>
                <a:cs typeface="Helvetica"/>
              </a:rPr>
              <a:t>Quantificiation</a:t>
            </a:r>
            <a:r>
              <a:rPr lang="en-US" dirty="0" smtClean="0">
                <a:latin typeface="Helvetica"/>
                <a:cs typeface="Helvetica"/>
              </a:rPr>
              <a:t> of the Dot Blot shown in the slide 4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26182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50312_HeLaS vs. HeLaL_yDNA titration_Dot blot cut_5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04" y="1179398"/>
            <a:ext cx="4047744" cy="52669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777" y="163735"/>
            <a:ext cx="8763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Aims: </a:t>
            </a:r>
          </a:p>
          <a:p>
            <a:endParaRPr lang="en-US" dirty="0">
              <a:latin typeface="Helvetica"/>
              <a:cs typeface="Helvetic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To see if we can achieve a dilution of </a:t>
            </a:r>
            <a:r>
              <a:rPr lang="en-US" dirty="0" err="1" smtClean="0">
                <a:latin typeface="Helvetica"/>
                <a:cs typeface="Helvetica"/>
              </a:rPr>
              <a:t>HeLa</a:t>
            </a:r>
            <a:r>
              <a:rPr lang="en-US" dirty="0" smtClean="0">
                <a:latin typeface="Helvetica"/>
                <a:cs typeface="Helvetica"/>
              </a:rPr>
              <a:t> L for which the ratio of signal intensities will  </a:t>
            </a:r>
          </a:p>
          <a:p>
            <a:r>
              <a:rPr lang="en-US" dirty="0" smtClean="0">
                <a:latin typeface="Helvetica"/>
                <a:cs typeface="Helvetica"/>
              </a:rPr>
              <a:t> 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0" y="1364064"/>
            <a:ext cx="4572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According to the Southern</a:t>
            </a:r>
            <a:r>
              <a:rPr lang="en-US" sz="1400" baseline="0" dirty="0" smtClean="0">
                <a:latin typeface="Helvetica"/>
                <a:cs typeface="Helvetica"/>
              </a:rPr>
              <a:t> blot analysis the difference between </a:t>
            </a:r>
            <a:r>
              <a:rPr lang="en-US" sz="1400" baseline="0" dirty="0" err="1" smtClean="0">
                <a:latin typeface="Helvetica"/>
                <a:cs typeface="Helvetica"/>
              </a:rPr>
              <a:t>HeLa</a:t>
            </a:r>
            <a:r>
              <a:rPr lang="en-US" sz="1400" baseline="0" dirty="0" smtClean="0">
                <a:latin typeface="Helvetica"/>
                <a:cs typeface="Helvetica"/>
              </a:rPr>
              <a:t> S and </a:t>
            </a:r>
            <a:r>
              <a:rPr lang="en-US" sz="1400" baseline="0" dirty="0" err="1" smtClean="0">
                <a:latin typeface="Helvetica"/>
                <a:cs typeface="Helvetica"/>
              </a:rPr>
              <a:t>HeLa</a:t>
            </a:r>
            <a:r>
              <a:rPr lang="en-US" sz="1400" baseline="0" dirty="0" smtClean="0">
                <a:latin typeface="Helvetica"/>
                <a:cs typeface="Helvetica"/>
              </a:rPr>
              <a:t> L is 2.5x that means that the abundance of the non </a:t>
            </a:r>
            <a:r>
              <a:rPr lang="en-US" sz="1400" baseline="0" dirty="0" err="1" smtClean="0">
                <a:latin typeface="Helvetica"/>
                <a:cs typeface="Helvetica"/>
              </a:rPr>
              <a:t>telomeric</a:t>
            </a:r>
            <a:r>
              <a:rPr lang="en-US" sz="1400" baseline="0" dirty="0" smtClean="0">
                <a:latin typeface="Helvetica"/>
                <a:cs typeface="Helvetica"/>
              </a:rPr>
              <a:t> DNA on the Dot Blot is 2.5x higher in </a:t>
            </a:r>
            <a:r>
              <a:rPr lang="en-US" sz="1400" baseline="0" dirty="0" err="1" smtClean="0">
                <a:latin typeface="Helvetica"/>
                <a:cs typeface="Helvetica"/>
              </a:rPr>
              <a:t>HeLa</a:t>
            </a:r>
            <a:r>
              <a:rPr lang="en-US" sz="1400" baseline="0" dirty="0" smtClean="0">
                <a:latin typeface="Helvetica"/>
                <a:cs typeface="Helvetica"/>
              </a:rPr>
              <a:t> S. Since we have observed that by adding extensive amount of </a:t>
            </a:r>
            <a:r>
              <a:rPr lang="en-US" sz="1400" baseline="0" dirty="0" err="1" smtClean="0">
                <a:latin typeface="Helvetica"/>
                <a:cs typeface="Helvetica"/>
              </a:rPr>
              <a:t>yDNA</a:t>
            </a:r>
            <a:r>
              <a:rPr lang="en-US" sz="1400" baseline="0" dirty="0" smtClean="0">
                <a:latin typeface="Helvetica"/>
                <a:cs typeface="Helvetica"/>
              </a:rPr>
              <a:t> the signal intensity is reduced (due to membrane saturation or competition/crowding during hybridization) we wanted to check if we can dilute the </a:t>
            </a:r>
            <a:r>
              <a:rPr lang="en-US" sz="1400" baseline="0" dirty="0" err="1" smtClean="0">
                <a:latin typeface="Helvetica"/>
                <a:cs typeface="Helvetica"/>
              </a:rPr>
              <a:t>HeLa</a:t>
            </a:r>
            <a:r>
              <a:rPr lang="en-US" sz="1400" baseline="0" dirty="0" smtClean="0">
                <a:latin typeface="Helvetica"/>
                <a:cs typeface="Helvetica"/>
              </a:rPr>
              <a:t> L and add </a:t>
            </a:r>
            <a:r>
              <a:rPr lang="en-US" sz="1400" baseline="0" dirty="0" err="1" smtClean="0">
                <a:latin typeface="Helvetica"/>
                <a:cs typeface="Helvetica"/>
              </a:rPr>
              <a:t>yDNA</a:t>
            </a:r>
            <a:r>
              <a:rPr lang="en-US" sz="1400" baseline="0" dirty="0" smtClean="0">
                <a:latin typeface="Helvetica"/>
                <a:cs typeface="Helvetica"/>
              </a:rPr>
              <a:t> to mimic the </a:t>
            </a:r>
            <a:r>
              <a:rPr lang="en-US" sz="1400" baseline="0" dirty="0" err="1" smtClean="0">
                <a:latin typeface="Helvetica"/>
                <a:cs typeface="Helvetica"/>
              </a:rPr>
              <a:t>gDNA</a:t>
            </a:r>
            <a:r>
              <a:rPr lang="en-US" sz="1400" baseline="0" dirty="0" smtClean="0">
                <a:latin typeface="Helvetica"/>
                <a:cs typeface="Helvetica"/>
              </a:rPr>
              <a:t> content of </a:t>
            </a:r>
            <a:r>
              <a:rPr lang="en-US" sz="1400" baseline="0" dirty="0" err="1" smtClean="0">
                <a:latin typeface="Helvetica"/>
                <a:cs typeface="Helvetica"/>
              </a:rPr>
              <a:t>HeLa</a:t>
            </a:r>
            <a:r>
              <a:rPr lang="en-US" sz="1400" baseline="0" dirty="0" smtClean="0">
                <a:latin typeface="Helvetica"/>
                <a:cs typeface="Helvetica"/>
              </a:rPr>
              <a:t> S to the extent that the signal intensities of </a:t>
            </a:r>
            <a:r>
              <a:rPr lang="en-US" sz="1400" baseline="0" dirty="0" err="1" smtClean="0">
                <a:latin typeface="Helvetica"/>
                <a:cs typeface="Helvetica"/>
              </a:rPr>
              <a:t>HeLa</a:t>
            </a:r>
            <a:r>
              <a:rPr lang="en-US" sz="1400" baseline="0" dirty="0" smtClean="0">
                <a:latin typeface="Helvetica"/>
                <a:cs typeface="Helvetica"/>
              </a:rPr>
              <a:t> S and </a:t>
            </a:r>
            <a:r>
              <a:rPr lang="en-US" sz="1400" baseline="0" dirty="0" err="1" smtClean="0">
                <a:latin typeface="Helvetica"/>
                <a:cs typeface="Helvetica"/>
              </a:rPr>
              <a:t>HeLa</a:t>
            </a:r>
            <a:r>
              <a:rPr lang="en-US" sz="1400" baseline="0" dirty="0" smtClean="0">
                <a:latin typeface="Helvetica"/>
                <a:cs typeface="Helvetica"/>
              </a:rPr>
              <a:t> L would be the same. I have loaded different ratios of </a:t>
            </a:r>
            <a:r>
              <a:rPr lang="en-US" sz="1400" baseline="0" dirty="0" err="1" smtClean="0">
                <a:latin typeface="Helvetica"/>
                <a:cs typeface="Helvetica"/>
              </a:rPr>
              <a:t>HeLa</a:t>
            </a:r>
            <a:r>
              <a:rPr lang="en-US" sz="1400" baseline="0" dirty="0" smtClean="0">
                <a:latin typeface="Helvetica"/>
                <a:cs typeface="Helvetica"/>
              </a:rPr>
              <a:t> L (2.5x, 3x, 4x, 5x, 7.5x, 10x less) and checked if the ratio between </a:t>
            </a:r>
            <a:r>
              <a:rPr lang="en-US" sz="1400" baseline="0" dirty="0" err="1" smtClean="0">
                <a:latin typeface="Helvetica"/>
                <a:cs typeface="Helvetica"/>
              </a:rPr>
              <a:t>HeLa</a:t>
            </a:r>
            <a:r>
              <a:rPr lang="en-US" sz="1400" baseline="0" dirty="0" smtClean="0">
                <a:latin typeface="Helvetica"/>
                <a:cs typeface="Helvetica"/>
              </a:rPr>
              <a:t> S and diluted </a:t>
            </a:r>
            <a:r>
              <a:rPr lang="en-US" sz="1400" baseline="0" dirty="0" err="1" smtClean="0">
                <a:latin typeface="Helvetica"/>
                <a:cs typeface="Helvetica"/>
              </a:rPr>
              <a:t>HeLa</a:t>
            </a:r>
            <a:r>
              <a:rPr lang="en-US" sz="1400" baseline="0" dirty="0" smtClean="0">
                <a:latin typeface="Helvetica"/>
                <a:cs typeface="Helvetica"/>
              </a:rPr>
              <a:t> L would be 1 or close to 1 in some of the cases.</a:t>
            </a:r>
          </a:p>
          <a:p>
            <a:endParaRPr lang="en-US" sz="1400" dirty="0">
              <a:latin typeface="Helvetica"/>
              <a:cs typeface="Helvetica"/>
            </a:endParaRPr>
          </a:p>
          <a:p>
            <a:r>
              <a:rPr lang="en-US" sz="1400" dirty="0" smtClean="0">
                <a:latin typeface="Helvetica"/>
                <a:cs typeface="Helvetica"/>
              </a:rPr>
              <a:t>When the dot blots shown on the right were quantified I have observed that: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latin typeface="Helvetica"/>
                <a:cs typeface="Helvetica"/>
              </a:rPr>
              <a:t>the addition of </a:t>
            </a:r>
            <a:r>
              <a:rPr lang="en-US" sz="1400" dirty="0" err="1" smtClean="0">
                <a:latin typeface="Helvetica"/>
                <a:cs typeface="Helvetica"/>
              </a:rPr>
              <a:t>yDNA</a:t>
            </a:r>
            <a:r>
              <a:rPr lang="en-US" sz="1400" dirty="0" smtClean="0">
                <a:latin typeface="Helvetica"/>
                <a:cs typeface="Helvetica"/>
              </a:rPr>
              <a:t> in small quantities doesn’t not influence the signal </a:t>
            </a:r>
            <a:r>
              <a:rPr lang="en-US" sz="1400" dirty="0" err="1" smtClean="0">
                <a:latin typeface="Helvetica"/>
                <a:cs typeface="Helvetica"/>
              </a:rPr>
              <a:t>intensitions</a:t>
            </a:r>
            <a:endParaRPr lang="en-US" sz="1400" dirty="0" smtClean="0">
              <a:latin typeface="Helvetica"/>
              <a:cs typeface="Helvetica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latin typeface="Helvetica"/>
                <a:cs typeface="Helvetica"/>
              </a:rPr>
              <a:t>the ratio between </a:t>
            </a:r>
            <a:r>
              <a:rPr lang="en-US" sz="1400" dirty="0" err="1" smtClean="0">
                <a:latin typeface="Helvetica"/>
                <a:cs typeface="Helvetica"/>
              </a:rPr>
              <a:t>HeLa</a:t>
            </a:r>
            <a:r>
              <a:rPr lang="en-US" sz="1400" dirty="0" smtClean="0">
                <a:latin typeface="Helvetica"/>
                <a:cs typeface="Helvetica"/>
              </a:rPr>
              <a:t> S and </a:t>
            </a:r>
            <a:r>
              <a:rPr lang="en-US" sz="1400" dirty="0" err="1" smtClean="0">
                <a:latin typeface="Helvetica"/>
                <a:cs typeface="Helvetica"/>
              </a:rPr>
              <a:t>HeLa</a:t>
            </a:r>
            <a:r>
              <a:rPr lang="en-US" sz="1400" dirty="0" smtClean="0">
                <a:latin typeface="Helvetica"/>
                <a:cs typeface="Helvetica"/>
              </a:rPr>
              <a:t> L 5x less was on average 1.2 and the expected is 1.1 </a:t>
            </a:r>
            <a:endParaRPr lang="en-US" sz="1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70438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1724</TotalTime>
  <Words>871</Words>
  <Application>Microsoft Macintosh PowerPoint</Application>
  <PresentationFormat>On-screen Show (4:3)</PresentationFormat>
  <Paragraphs>115</Paragraphs>
  <Slides>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EPFL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Aleksandra Vancevska</dc:creator>
  <cp:lastModifiedBy>Aleksandra Vancevska</cp:lastModifiedBy>
  <cp:revision>19</cp:revision>
  <dcterms:created xsi:type="dcterms:W3CDTF">2015-04-07T09:13:01Z</dcterms:created>
  <dcterms:modified xsi:type="dcterms:W3CDTF">2015-04-08T13:57:10Z</dcterms:modified>
</cp:coreProperties>
</file>